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media/image21.jpeg" ContentType="image/jpeg"/>
  <Override PartName="/ppt/media/image20.jpeg" ContentType="image/jpeg"/>
  <Override PartName="/ppt/media/image18.jpeg" ContentType="image/jpeg"/>
  <Override PartName="/ppt/media/image16.jpeg" ContentType="image/jpeg"/>
  <Override PartName="/ppt/media/image12.png" ContentType="image/png"/>
  <Override PartName="/ppt/media/image3.png" ContentType="image/png"/>
  <Override PartName="/ppt/media/image17.jpeg" ContentType="image/jpeg"/>
  <Override PartName="/ppt/media/image19.jpeg" ContentType="image/jpeg"/>
  <Override PartName="/ppt/media/image11.png" ContentType="image/png"/>
  <Override PartName="/ppt/media/image10.png" ContentType="image/png"/>
  <Override PartName="/ppt/media/image9.png" ContentType="image/png"/>
  <Override PartName="/ppt/media/image15.jpeg" ContentType="image/jpeg"/>
  <Override PartName="/ppt/media/image14.jpeg" ContentType="image/jpe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13.jpeg" ContentType="image/jpeg"/>
  <Override PartName="/ppt/media/image2.png" ContentType="image/png"/>
  <Override PartName="/ppt/media/image1.png" ContentType="image/png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1458360" y="1600200"/>
            <a:ext cx="6226200" cy="496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1458360" y="1600200"/>
            <a:ext cx="6226200" cy="496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458360" y="1600200"/>
            <a:ext cx="6226200" cy="4967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458360" y="1600200"/>
            <a:ext cx="6226200" cy="496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11040"/>
            <a:ext cx="7772040" cy="154620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685800" y="3786840"/>
            <a:ext cx="7772040" cy="1046160"/>
          </a:xfrm>
          <a:prstGeom prst="rect">
            <a:avLst/>
          </a:prstGeom>
        </p:spPr>
        <p:txBody>
          <a:bodyPr tIns="91440" bIns="91440"/>
          <a:p>
            <a:pPr algn="ctr"/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56840" y="6333120"/>
            <a:ext cx="548280" cy="52416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0AD08F9-9A0E-47AF-914B-8239FC9C350F}" type="slidenum">
              <a:rPr lang="en-GB" sz="1300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3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3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3000">
                <a:latin typeface="Arial"/>
              </a:rPr>
              <a:t>Seventh Outline Level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8556840" y="6333120"/>
            <a:ext cx="548280" cy="52416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6828713-A7CB-4FD3-8FC7-786080EA560B}" type="slidenum">
              <a:rPr lang="en-GB" sz="1300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685800" y="2111040"/>
            <a:ext cx="7772040" cy="1546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GB" sz="4800" strike="noStrike">
                <a:solidFill>
                  <a:srgbClr val="000000"/>
                </a:solidFill>
                <a:latin typeface="Calibri"/>
                <a:ea typeface="Calibri"/>
              </a:rPr>
              <a:t>Data model and tagging</a:t>
            </a:r>
            <a:endParaRPr/>
          </a:p>
        </p:txBody>
      </p:sp>
      <p:pic>
        <p:nvPicPr>
          <p:cNvPr id="76" name="Shape 31" descr=""/>
          <p:cNvPicPr/>
          <p:nvPr/>
        </p:nvPicPr>
        <p:blipFill>
          <a:blip r:embed="rId1"/>
          <a:stretch/>
        </p:blipFill>
        <p:spPr>
          <a:xfrm>
            <a:off x="5512680" y="675000"/>
            <a:ext cx="3011760" cy="878040"/>
          </a:xfrm>
          <a:prstGeom prst="rect">
            <a:avLst/>
          </a:prstGeom>
          <a:ln>
            <a:noFill/>
          </a:ln>
        </p:spPr>
      </p:pic>
      <p:pic>
        <p:nvPicPr>
          <p:cNvPr id="77" name="Shape 32" descr=""/>
          <p:cNvPicPr/>
          <p:nvPr/>
        </p:nvPicPr>
        <p:blipFill>
          <a:blip r:embed="rId2"/>
          <a:stretch/>
        </p:blipFill>
        <p:spPr>
          <a:xfrm>
            <a:off x="7460280" y="5859720"/>
            <a:ext cx="1064160" cy="372240"/>
          </a:xfrm>
          <a:prstGeom prst="rect">
            <a:avLst/>
          </a:prstGeom>
          <a:ln>
            <a:noFill/>
          </a:ln>
        </p:spPr>
      </p:pic>
      <p:pic>
        <p:nvPicPr>
          <p:cNvPr id="78" name="Shape 33" descr=""/>
          <p:cNvPicPr/>
          <p:nvPr/>
        </p:nvPicPr>
        <p:blipFill>
          <a:blip r:embed="rId3"/>
          <a:stretch/>
        </p:blipFill>
        <p:spPr>
          <a:xfrm>
            <a:off x="628200" y="371520"/>
            <a:ext cx="1333800" cy="1333800"/>
          </a:xfrm>
          <a:prstGeom prst="rect">
            <a:avLst/>
          </a:prstGeom>
          <a:ln>
            <a:noFill/>
          </a:ln>
        </p:spPr>
      </p:pic>
      <p:sp>
        <p:nvSpPr>
          <p:cNvPr id="79" name="TextShape 2"/>
          <p:cNvSpPr txBox="1"/>
          <p:nvPr/>
        </p:nvSpPr>
        <p:spPr>
          <a:xfrm>
            <a:off x="263880" y="6349320"/>
            <a:ext cx="83041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lang="en-GB" sz="1200">
                <a:latin typeface="Calibri"/>
              </a:rPr>
              <a:t>© Paul Uithol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Our data model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drainage</a:t>
            </a:r>
            <a:endParaRPr/>
          </a:p>
          <a:p>
            <a:pPr lvl="1">
              <a:lnSpc>
                <a:spcPct val="100000"/>
              </a:lnSpc>
              <a:buSzPct val="60000"/>
              <a:buFont typeface="Courier New"/>
              <a:buChar char="o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stream, drain, ditch, culvert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sanitation</a:t>
            </a:r>
            <a:endParaRPr/>
          </a:p>
          <a:p>
            <a:pPr lvl="1">
              <a:lnSpc>
                <a:spcPct val="100000"/>
              </a:lnSpc>
              <a:buSzPct val="60000"/>
              <a:buFont typeface="Courier New"/>
              <a:buChar char="o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drinking water, water tank, public toilet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roads</a:t>
            </a:r>
            <a:endParaRPr/>
          </a:p>
          <a:p>
            <a:pPr lvl="1">
              <a:lnSpc>
                <a:spcPct val="100000"/>
              </a:lnSpc>
              <a:buSzPct val="60000"/>
              <a:buFont typeface="Courier New"/>
              <a:buChar char="o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tertiary, unclassified, residential, footway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buildings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landuse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3000" strike="noStrike" u="sng">
                <a:solidFill>
                  <a:srgbClr val="1155cc"/>
                </a:solidFill>
                <a:latin typeface="Calibri"/>
                <a:ea typeface="Calibri"/>
              </a:rPr>
              <a:t>http://wiki.openstreetmap.org/wiki/Map_Features</a:t>
            </a: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Drainage - stream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Naturally occurring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.. with a little bridge here</a:t>
            </a:r>
            <a:endParaRPr/>
          </a:p>
        </p:txBody>
      </p:sp>
      <p:pic>
        <p:nvPicPr>
          <p:cNvPr id="102" name="Shape 96" descr=""/>
          <p:cNvPicPr/>
          <p:nvPr/>
        </p:nvPicPr>
        <p:blipFill>
          <a:blip r:embed="rId1"/>
          <a:stretch/>
        </p:blipFill>
        <p:spPr>
          <a:xfrm>
            <a:off x="4253400" y="1985040"/>
            <a:ext cx="4365360" cy="328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Drainage - stream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Required tags: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waterway=stream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If possible: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depth=&lt;number&gt;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(in meters, no unit; so “depth=1”)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width=&lt;number&gt;   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(in meters, no unit; so “width=2”)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Drainage - ditch</a:t>
            </a:r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457200" y="129528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Usually artificial</a:t>
            </a:r>
            <a:endParaRPr/>
          </a:p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Depression or dug out, earth</a:t>
            </a:r>
            <a:endParaRPr/>
          </a:p>
        </p:txBody>
      </p:sp>
      <p:pic>
        <p:nvPicPr>
          <p:cNvPr id="107" name="Shape 109" descr=""/>
          <p:cNvPicPr/>
          <p:nvPr/>
        </p:nvPicPr>
        <p:blipFill>
          <a:blip r:embed="rId1"/>
          <a:stretch/>
        </p:blipFill>
        <p:spPr>
          <a:xfrm>
            <a:off x="5439240" y="542160"/>
            <a:ext cx="3247200" cy="4329720"/>
          </a:xfrm>
          <a:prstGeom prst="rect">
            <a:avLst/>
          </a:prstGeom>
          <a:ln>
            <a:noFill/>
          </a:ln>
        </p:spPr>
      </p:pic>
      <p:pic>
        <p:nvPicPr>
          <p:cNvPr id="108" name="Shape 110" descr=""/>
          <p:cNvPicPr/>
          <p:nvPr/>
        </p:nvPicPr>
        <p:blipFill>
          <a:blip r:embed="rId2"/>
          <a:stretch/>
        </p:blipFill>
        <p:spPr>
          <a:xfrm>
            <a:off x="909000" y="3035160"/>
            <a:ext cx="3743640" cy="261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Drainage - ditch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Required tags: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waterway=ditch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If possible: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depth=&lt;number&gt;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(in meters, no unit; so “depth=1”)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width=&lt;number&gt;   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(in meters, no unit; so “width=2”)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covered=yes/no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blockage=dirt/concrete/rubbish/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Drainage - drain</a:t>
            </a:r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457200" y="129528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Artificial</a:t>
            </a:r>
            <a:endParaRPr/>
          </a:p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Reinforced, brick or concrete</a:t>
            </a:r>
            <a:endParaRPr/>
          </a:p>
        </p:txBody>
      </p:sp>
      <p:pic>
        <p:nvPicPr>
          <p:cNvPr id="113" name="Shape 123" descr=""/>
          <p:cNvPicPr/>
          <p:nvPr/>
        </p:nvPicPr>
        <p:blipFill>
          <a:blip r:embed="rId1"/>
          <a:stretch/>
        </p:blipFill>
        <p:spPr>
          <a:xfrm>
            <a:off x="5545800" y="907920"/>
            <a:ext cx="2897640" cy="4064400"/>
          </a:xfrm>
          <a:prstGeom prst="rect">
            <a:avLst/>
          </a:prstGeom>
          <a:ln>
            <a:noFill/>
          </a:ln>
        </p:spPr>
      </p:pic>
      <p:pic>
        <p:nvPicPr>
          <p:cNvPr id="114" name="Shape 124" descr=""/>
          <p:cNvPicPr/>
          <p:nvPr/>
        </p:nvPicPr>
        <p:blipFill>
          <a:blip r:embed="rId2"/>
          <a:stretch/>
        </p:blipFill>
        <p:spPr>
          <a:xfrm>
            <a:off x="1214280" y="3165480"/>
            <a:ext cx="3239280" cy="255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Drainage - drain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Required tags: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waterway=drain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covered=yes/no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If possible: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diameter=&lt;number&gt; 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(in meters, no unit; so “diameter=1”)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Drainage - underground drain</a:t>
            </a:r>
            <a:endParaRPr/>
          </a:p>
        </p:txBody>
      </p:sp>
      <p:sp>
        <p:nvSpPr>
          <p:cNvPr id="118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Required tags: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waterway=drain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covered=yes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layer=-1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If possible: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diameter=&lt;number&gt; 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(in meters, no unit; so “diameter=1”)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Drainage - culvert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457200" y="129528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Tunnel, usually on a drain or a ditch</a:t>
            </a:r>
            <a:endParaRPr/>
          </a:p>
        </p:txBody>
      </p:sp>
      <p:pic>
        <p:nvPicPr>
          <p:cNvPr id="121" name="Shape 143" descr=""/>
          <p:cNvPicPr/>
          <p:nvPr/>
        </p:nvPicPr>
        <p:blipFill>
          <a:blip r:embed="rId1"/>
          <a:stretch/>
        </p:blipFill>
        <p:spPr>
          <a:xfrm>
            <a:off x="1256040" y="2645280"/>
            <a:ext cx="3486600" cy="2847960"/>
          </a:xfrm>
          <a:prstGeom prst="rect">
            <a:avLst/>
          </a:prstGeom>
          <a:ln>
            <a:noFill/>
          </a:ln>
        </p:spPr>
      </p:pic>
      <p:pic>
        <p:nvPicPr>
          <p:cNvPr id="122" name="Shape 144" descr=""/>
          <p:cNvPicPr/>
          <p:nvPr/>
        </p:nvPicPr>
        <p:blipFill>
          <a:blip r:embed="rId2"/>
          <a:stretch/>
        </p:blipFill>
        <p:spPr>
          <a:xfrm>
            <a:off x="6180840" y="903960"/>
            <a:ext cx="2552760" cy="378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Drainage - culvert</a:t>
            </a: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457200" y="1417680"/>
            <a:ext cx="8229240" cy="530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Required tags: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waterway=drain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tunnel=culvert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covered=yes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layer=-1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If possible: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diameter=&lt;number&gt; 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(in meters, no unit; so “diameter=1”)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Why tagging?</a:t>
            </a:r>
            <a:endParaRPr/>
          </a:p>
        </p:txBody>
      </p:sp>
      <p:pic>
        <p:nvPicPr>
          <p:cNvPr id="81" name="Shape 39" descr=""/>
          <p:cNvPicPr/>
          <p:nvPr/>
        </p:nvPicPr>
        <p:blipFill>
          <a:blip r:embed="rId1"/>
          <a:srcRect l="3946" t="0" r="0" b="0"/>
          <a:stretch/>
        </p:blipFill>
        <p:spPr>
          <a:xfrm>
            <a:off x="952560" y="1715040"/>
            <a:ext cx="7238520" cy="423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Blockage!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457200" y="1295280"/>
            <a:ext cx="262296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Tag part of the drain or ditch with “blockage=yes”</a:t>
            </a:r>
            <a:endParaRPr/>
          </a:p>
          <a:p>
            <a:pPr>
              <a:lnSpc>
                <a:spcPct val="100000"/>
              </a:lnSpc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(or concrete, rubbish)</a:t>
            </a:r>
            <a:endParaRPr/>
          </a:p>
        </p:txBody>
      </p:sp>
      <p:pic>
        <p:nvPicPr>
          <p:cNvPr id="127" name="Shape 157" descr=""/>
          <p:cNvPicPr/>
          <p:nvPr/>
        </p:nvPicPr>
        <p:blipFill>
          <a:blip r:embed="rId1"/>
          <a:stretch/>
        </p:blipFill>
        <p:spPr>
          <a:xfrm>
            <a:off x="6254640" y="826920"/>
            <a:ext cx="2479320" cy="3495600"/>
          </a:xfrm>
          <a:prstGeom prst="rect">
            <a:avLst/>
          </a:prstGeom>
          <a:ln>
            <a:noFill/>
          </a:ln>
        </p:spPr>
      </p:pic>
      <p:pic>
        <p:nvPicPr>
          <p:cNvPr id="128" name="Shape 158" descr=""/>
          <p:cNvPicPr/>
          <p:nvPr/>
        </p:nvPicPr>
        <p:blipFill>
          <a:blip r:embed="rId2"/>
          <a:stretch/>
        </p:blipFill>
        <p:spPr>
          <a:xfrm>
            <a:off x="3206880" y="826920"/>
            <a:ext cx="2837520" cy="349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Streets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highway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= primary, secondary, tertiary, unclassified, residential, footway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surface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= asphalt, concrete, unpaved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smoothness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= good, intermediate, bad, very_bad, horrible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width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=&lt;number&gt;     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(in meters, no unit; so “diameter=1”)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oneway=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yes/no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          (direction of traffic, NOT lanes!)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bridge=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yes,viaduct   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(only add if it’s a bridge; also add layer=1)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Buildings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457200" y="1600200"/>
            <a:ext cx="8516880" cy="4729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building                      (the general type)</a:t>
            </a:r>
            <a:endParaRPr/>
          </a:p>
          <a:p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= residential, commercial, apartments, industrial, public, school, utility, construction</a:t>
            </a:r>
            <a:endParaRPr/>
          </a:p>
          <a:p>
            <a:r>
              <a:rPr lang="en-GB" sz="1400" strike="noStrike">
                <a:solidFill>
                  <a:srgbClr val="000000"/>
                </a:solidFill>
                <a:latin typeface="Calibri"/>
                <a:ea typeface="Calibri"/>
              </a:rPr>
              <a:t>Multiple values: list with semi-colons, so “residential;commercial”</a:t>
            </a:r>
            <a:endParaRPr/>
          </a:p>
          <a:p>
            <a:pPr>
              <a:lnSpc>
                <a:spcPct val="12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building:levels</a:t>
            </a:r>
            <a:r>
              <a:rPr lang="en-GB" sz="1400" strike="noStrike">
                <a:solidFill>
                  <a:srgbClr val="000000"/>
                </a:solidFill>
                <a:latin typeface="Calibri"/>
                <a:ea typeface="Calibri"/>
              </a:rPr>
              <a:t>            (the ground floor counts as 1!)</a:t>
            </a:r>
            <a:endParaRPr/>
          </a:p>
          <a:p>
            <a:pPr>
              <a:lnSpc>
                <a:spcPct val="12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building:material</a:t>
            </a:r>
            <a:endParaRPr/>
          </a:p>
          <a:p>
            <a:pPr>
              <a:lnSpc>
                <a:spcPct val="120000"/>
              </a:lnSpc>
            </a:pP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= brick, cement_block, concrete, glass, loam, metal, plaster, wood</a:t>
            </a:r>
            <a:endParaRPr/>
          </a:p>
          <a:p>
            <a:pPr>
              <a:lnSpc>
                <a:spcPct val="12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addr:street=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&lt;street name; English suffixes (Street, Road), watch capitalization!&gt;</a:t>
            </a:r>
            <a:endParaRPr/>
          </a:p>
          <a:p>
            <a:pPr>
              <a:lnSpc>
                <a:spcPct val="12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addr:housenumber=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&lt;address number of the building, ie 25 or 19A&gt;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Buildings (continued)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amenity (public use)</a:t>
            </a:r>
            <a:endParaRPr/>
          </a:p>
          <a:p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= (for example) atm, bank, bar, fuel, clinic, doctor, hospital, mall, market</a:t>
            </a:r>
            <a:endParaRPr/>
          </a:p>
          <a:p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police, place_of_worship, public_building, restaurant, school, town_hall,</a:t>
            </a:r>
            <a:endParaRPr/>
          </a:p>
          <a:p>
            <a:pPr>
              <a:lnSpc>
                <a:spcPct val="12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office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 = company, government, insurance, lawyer, political_party, yes</a:t>
            </a:r>
            <a:endParaRPr/>
          </a:p>
          <a:p>
            <a:pPr>
              <a:lnSpc>
                <a:spcPct val="12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shop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 = beverages, car_repair, convenience, greengrocer, kiosk, etc</a:t>
            </a:r>
            <a:endParaRPr/>
          </a:p>
          <a:p>
            <a:pPr>
              <a:lnSpc>
                <a:spcPct val="12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tourism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 = attraction, guest_house, hotel, yes</a:t>
            </a:r>
            <a:endParaRPr/>
          </a:p>
          <a:p>
            <a:pPr>
              <a:lnSpc>
                <a:spcPct val="12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religion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 = muslim, christian, buddhist, ?</a:t>
            </a:r>
            <a:r>
              <a:rPr lang="en-GB" sz="1400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(only if amenity=place_of_worship!)</a:t>
            </a:r>
            <a:endParaRPr/>
          </a:p>
          <a:p>
            <a:pPr>
              <a:lnSpc>
                <a:spcPct val="12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bed_count=</a:t>
            </a:r>
            <a:r>
              <a:rPr lang="en-GB" strike="noStrike">
                <a:solidFill>
                  <a:srgbClr val="000000"/>
                </a:solidFill>
                <a:latin typeface="Calibri"/>
                <a:ea typeface="Calibri"/>
              </a:rPr>
              <a:t>&lt;number&gt;                </a:t>
            </a:r>
            <a:r>
              <a:rPr lang="en-GB" sz="1400" strike="noStrike">
                <a:solidFill>
                  <a:srgbClr val="000000"/>
                </a:solidFill>
                <a:latin typeface="Calibri"/>
                <a:ea typeface="Calibri"/>
              </a:rPr>
              <a:t>(for hospitals, clinics; the amount of patients it can handle)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Open areas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wetlands/flood prone: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“natural=wetland”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solid waste: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“landuse=dump, official=yes/no”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cemetery: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“landuse=cemetery”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park: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“leisure=park”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playground: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“leisure=playground”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ponds: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“natural=water”</a:t>
            </a:r>
            <a:endParaRPr/>
          </a:p>
          <a:p>
            <a:pPr>
              <a:lnSpc>
                <a:spcPct val="12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sports pitch: 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“leisure=pitch, landuse=recreation_ground”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Other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307080" y="1600200"/>
            <a:ext cx="861840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water source: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“amenity=drinking_water”, “man_made=water_well”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public(!) toilets: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 “amenity=toilets”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mobile money: </a:t>
            </a: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“amenity=money_transfer, operator=&lt;name&gt;”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If in doubt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 u="sng">
                <a:solidFill>
                  <a:srgbClr val="1155cc"/>
                </a:solidFill>
                <a:latin typeface="Calibri"/>
                <a:ea typeface="Calibri"/>
              </a:rPr>
              <a:t>http://wiki.openstreetmap.org/wiki/Map_Features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 u="sng">
                <a:solidFill>
                  <a:srgbClr val="1155cc"/>
                </a:solidFill>
                <a:latin typeface="Calibri"/>
                <a:ea typeface="Calibri"/>
              </a:rPr>
              <a:t>http://taginfo.openstreetmap.org/</a:t>
            </a:r>
            <a:endParaRPr/>
          </a:p>
          <a:p>
            <a:pPr>
              <a:lnSpc>
                <a:spcPct val="100000"/>
              </a:lnSpc>
              <a:buFont typeface="Calibri"/>
              <a:buChar char="●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or ask us!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.. otherwise the map will be like this:</a:t>
            </a:r>
            <a:endParaRPr/>
          </a:p>
        </p:txBody>
      </p:sp>
      <p:pic>
        <p:nvPicPr>
          <p:cNvPr id="83" name="Shape 45" descr=""/>
          <p:cNvPicPr/>
          <p:nvPr/>
        </p:nvPicPr>
        <p:blipFill>
          <a:blip r:embed="rId1"/>
          <a:srcRect l="4104" t="0" r="0" b="0"/>
          <a:stretch/>
        </p:blipFill>
        <p:spPr>
          <a:xfrm>
            <a:off x="712440" y="1582560"/>
            <a:ext cx="7718760" cy="452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Why tagging?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Is this line… a road? A river? A railroad?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Add meaning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Communication and agreement</a:t>
            </a:r>
            <a:endParaRPr/>
          </a:p>
          <a:p>
            <a:pPr lvl="1">
              <a:lnSpc>
                <a:spcPct val="100000"/>
              </a:lnSpc>
              <a:buSzPct val="60000"/>
              <a:buFont typeface="Courier New"/>
              <a:buChar char="o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to viewers</a:t>
            </a:r>
            <a:endParaRPr/>
          </a:p>
          <a:p>
            <a:pPr lvl="1">
              <a:lnSpc>
                <a:spcPct val="100000"/>
              </a:lnSpc>
              <a:buSzPct val="60000"/>
              <a:buFont typeface="Courier New"/>
              <a:buChar char="o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to other mappers</a:t>
            </a:r>
            <a:endParaRPr/>
          </a:p>
          <a:p>
            <a:pPr lvl="1">
              <a:lnSpc>
                <a:spcPct val="100000"/>
              </a:lnSpc>
              <a:buSzPct val="60000"/>
              <a:buFont typeface="Courier New"/>
              <a:buChar char="o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to other computers/APIs</a:t>
            </a:r>
            <a:endParaRPr/>
          </a:p>
          <a:p>
            <a:pPr lvl="1">
              <a:lnSpc>
                <a:spcPct val="100000"/>
              </a:lnSpc>
              <a:buSzPct val="60000"/>
              <a:buFont typeface="Courier New"/>
              <a:buChar char="o"/>
            </a:pPr>
            <a:r>
              <a:rPr lang="en-GB" sz="2400" strike="noStrike">
                <a:solidFill>
                  <a:srgbClr val="000000"/>
                </a:solidFill>
                <a:latin typeface="Calibri"/>
                <a:ea typeface="Calibri"/>
              </a:rPr>
              <a:t>to the map renderer!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What is a tag exactly?</a:t>
            </a: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“</a:t>
            </a: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a label attached to someone or something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for the purpose of identification, or to give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other information.”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Categorize, to add information that is useful for: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understanding of the map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planning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routing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querying</a:t>
            </a:r>
            <a:endParaRPr/>
          </a:p>
          <a:p>
            <a:pPr>
              <a:lnSpc>
                <a:spcPct val="100000"/>
              </a:lnSpc>
              <a:buSzPct val="80000"/>
              <a:buFont typeface="Calibri"/>
              <a:buChar char="●"/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many other use cases!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In OpenStreetMaps:</a:t>
            </a:r>
            <a:endParaRPr/>
          </a:p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a </a:t>
            </a:r>
            <a:r>
              <a:rPr b="1" lang="en-GB" sz="3000" strike="noStrike">
                <a:solidFill>
                  <a:srgbClr val="000000"/>
                </a:solidFill>
                <a:latin typeface="Calibri"/>
                <a:ea typeface="Calibri"/>
              </a:rPr>
              <a:t>key </a:t>
            </a:r>
            <a:r>
              <a:rPr i="1" lang="en-GB" sz="3000" strike="noStrike">
                <a:solidFill>
                  <a:srgbClr val="999999"/>
                </a:solidFill>
                <a:latin typeface="Calibri"/>
                <a:ea typeface="Calibri"/>
              </a:rPr>
              <a:t>describes a property of a feature,</a:t>
            </a:r>
            <a:endParaRPr/>
          </a:p>
          <a:p>
            <a:pPr>
              <a:lnSpc>
                <a:spcPct val="100000"/>
              </a:lnSpc>
            </a:pPr>
            <a:r>
              <a:rPr i="1" lang="en-GB" sz="3000" strike="noStrike">
                <a:solidFill>
                  <a:srgbClr val="999999"/>
                </a:solidFill>
                <a:latin typeface="Calibri"/>
                <a:ea typeface="Calibri"/>
              </a:rPr>
              <a:t>specifying</a:t>
            </a:r>
            <a:r>
              <a:rPr lang="en-GB" sz="3000" strike="noStrike">
                <a:solidFill>
                  <a:srgbClr val="999999"/>
                </a:solidFill>
                <a:latin typeface="Calibri"/>
                <a:ea typeface="Calibri"/>
              </a:rPr>
              <a:t> </a:t>
            </a: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one or more </a:t>
            </a:r>
            <a:r>
              <a:rPr b="1" lang="en-GB" sz="3000" strike="noStrike">
                <a:solidFill>
                  <a:srgbClr val="000000"/>
                </a:solidFill>
                <a:latin typeface="Calibri"/>
                <a:ea typeface="Calibri"/>
              </a:rPr>
              <a:t>values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Each feature </a:t>
            </a:r>
            <a:r>
              <a:rPr b="1" lang="en-GB" sz="3000" strike="noStrike">
                <a:solidFill>
                  <a:srgbClr val="000000"/>
                </a:solidFill>
                <a:latin typeface="Calibri"/>
                <a:ea typeface="Calibri"/>
              </a:rPr>
              <a:t>should </a:t>
            </a: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have one or more tags!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Renderers</a:t>
            </a:r>
            <a:endParaRPr/>
          </a:p>
        </p:txBody>
      </p:sp>
      <p:pic>
        <p:nvPicPr>
          <p:cNvPr id="93" name="Shape 75" descr=""/>
          <p:cNvPicPr/>
          <p:nvPr/>
        </p:nvPicPr>
        <p:blipFill>
          <a:blip r:embed="rId1"/>
          <a:stretch/>
        </p:blipFill>
        <p:spPr>
          <a:xfrm>
            <a:off x="983520" y="1731240"/>
            <a:ext cx="6816600" cy="401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274680"/>
            <a:ext cx="8229240" cy="1143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3600" strike="noStrike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457200" y="1418040"/>
            <a:ext cx="8229240" cy="5149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2400" strike="noStrike" u="sng">
                <a:solidFill>
                  <a:srgbClr val="1155cc"/>
                </a:solidFill>
                <a:latin typeface="Calibri"/>
                <a:ea typeface="Calibri"/>
              </a:rPr>
              <a:t>http://overpass-api.de/</a:t>
            </a:r>
            <a:endParaRPr/>
          </a:p>
          <a:p>
            <a:pPr>
              <a:lnSpc>
                <a:spcPct val="100000"/>
              </a:lnSpc>
            </a:pPr>
            <a:r>
              <a:rPr lang="en-GB" sz="2400" strike="noStrike" u="sng">
                <a:solidFill>
                  <a:srgbClr val="1155cc"/>
                </a:solidFill>
                <a:latin typeface="Calibri"/>
                <a:ea typeface="Calibri"/>
              </a:rPr>
              <a:t>http://overpass-turbo.eu/</a:t>
            </a:r>
            <a:r>
              <a:rPr lang="en-GB" sz="3000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/>
          </a:p>
        </p:txBody>
      </p:sp>
      <p:pic>
        <p:nvPicPr>
          <p:cNvPr id="96" name="Shape 82" descr=""/>
          <p:cNvPicPr/>
          <p:nvPr/>
        </p:nvPicPr>
        <p:blipFill>
          <a:blip r:embed="rId1"/>
          <a:stretch/>
        </p:blipFill>
        <p:spPr>
          <a:xfrm>
            <a:off x="770400" y="2664000"/>
            <a:ext cx="6013080" cy="3903480"/>
          </a:xfrm>
          <a:prstGeom prst="rect">
            <a:avLst/>
          </a:prstGeom>
          <a:ln>
            <a:noFill/>
          </a:ln>
        </p:spPr>
      </p:pic>
      <p:pic>
        <p:nvPicPr>
          <p:cNvPr id="97" name="Shape 83" descr=""/>
          <p:cNvPicPr/>
          <p:nvPr/>
        </p:nvPicPr>
        <p:blipFill>
          <a:blip r:embed="rId2"/>
          <a:stretch/>
        </p:blipFill>
        <p:spPr>
          <a:xfrm>
            <a:off x="5940360" y="460800"/>
            <a:ext cx="2871360" cy="445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Application>LibreOffice/4.4.3.2$Windows_x86 LibreOffice_project/88805f81e9fe61362df02b9941de8e38a9b5fd16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en-GB</dc:language>
  <dcterms:modified xsi:type="dcterms:W3CDTF">2015-07-14T22:01:05Z</dcterms:modified>
  <cp:revision>2</cp:revision>
</cp:coreProperties>
</file>